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79" r:id="rId2"/>
    <p:sldId id="262" r:id="rId3"/>
    <p:sldId id="308" r:id="rId4"/>
    <p:sldId id="963" r:id="rId5"/>
    <p:sldId id="950" r:id="rId6"/>
    <p:sldId id="964" r:id="rId7"/>
    <p:sldId id="967" r:id="rId8"/>
    <p:sldId id="951" r:id="rId9"/>
    <p:sldId id="952" r:id="rId10"/>
    <p:sldId id="953" r:id="rId11"/>
    <p:sldId id="961" r:id="rId12"/>
    <p:sldId id="955" r:id="rId13"/>
    <p:sldId id="710" r:id="rId14"/>
    <p:sldId id="965" r:id="rId15"/>
    <p:sldId id="960" r:id="rId16"/>
    <p:sldId id="962" r:id="rId17"/>
    <p:sldId id="956" r:id="rId18"/>
    <p:sldId id="957" r:id="rId19"/>
    <p:sldId id="958" r:id="rId20"/>
    <p:sldId id="954" r:id="rId21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197" autoAdjust="0"/>
  </p:normalViewPr>
  <p:slideViewPr>
    <p:cSldViewPr>
      <p:cViewPr varScale="1">
        <p:scale>
          <a:sx n="112" d="100"/>
          <a:sy n="112" d="100"/>
        </p:scale>
        <p:origin x="786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12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498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3DCDD9-35C3-4460-B796-C7CBBA0D189F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92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82700" y="571500"/>
            <a:ext cx="4457700" cy="3343275"/>
          </a:xfrm>
          <a:ln/>
        </p:spPr>
      </p:sp>
      <p:sp>
        <p:nvSpPr>
          <p:cNvPr id="927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8330" y="4063317"/>
            <a:ext cx="5274847" cy="4380128"/>
          </a:xfrm>
        </p:spPr>
        <p:txBody>
          <a:bodyPr lIns="91507" tIns="45753" rIns="91507" bIns="45753"/>
          <a:lstStyle/>
          <a:p>
            <a:pPr>
              <a:buFontTx/>
              <a:buNone/>
            </a:pP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9400" y="365761"/>
            <a:ext cx="8522208" cy="5486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226511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6712" y="435024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66787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AF65F0E4-D7AC-18E2-C630-1C2907AEB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40" y="3501008"/>
            <a:ext cx="4680520" cy="28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Habilita el ruteo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307" y="1238068"/>
            <a:ext cx="8252165" cy="865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Define BGP como el protocolo de ruteo IP. Habilita BGP e identifica el número de AS. 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E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51" y="2820941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51" y="5373216"/>
            <a:ext cx="7740560" cy="1143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75A9F90-A529-584B-B7BF-FC96D42728AC}"/>
              </a:ext>
            </a:extLst>
          </p:cNvPr>
          <p:cNvSpPr txBox="1"/>
          <p:nvPr/>
        </p:nvSpPr>
        <p:spPr>
          <a:xfrm>
            <a:off x="568307" y="2283461"/>
            <a:ext cx="60050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sistema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autónomo de mi ruteador.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478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7537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54" y="3217850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1553" y="5278892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553" y="2411386"/>
            <a:ext cx="8502192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destino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(router-id)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29" y="1138815"/>
            <a:ext cx="8171928" cy="118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ruteador vecino con el que establecerá una sesión BGP. Identifica el par de BGP y su número de AS.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692603" y="5257520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7FE6AAF-78E0-6F2B-B8B6-71F5A639BD07}"/>
              </a:ext>
            </a:extLst>
          </p:cNvPr>
          <p:cNvSpPr txBox="1"/>
          <p:nvPr/>
        </p:nvSpPr>
        <p:spPr>
          <a:xfrm>
            <a:off x="504837" y="2778224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301347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01" y="2482404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57250" y="4449461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242697"/>
            <a:ext cx="7800378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57250" y="4512898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11" name="Picture 1">
            <a:extLst>
              <a:ext uri="{FF2B5EF4-FFF2-40B4-BE49-F238E27FC236}">
                <a16:creationId xmlns:a16="http://schemas.microsoft.com/office/drawing/2014/main" id="{B5EFA052-28E8-680D-9A7B-8DC107CE5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73" y="5587676"/>
            <a:ext cx="7740560" cy="1143000"/>
          </a:xfrm>
          <a:prstGeom prst="rect">
            <a:avLst/>
          </a:prstGeom>
        </p:spPr>
      </p:pic>
      <p:sp>
        <p:nvSpPr>
          <p:cNvPr id="13" name="Rectangle 1">
            <a:extLst>
              <a:ext uri="{FF2B5EF4-FFF2-40B4-BE49-F238E27FC236}">
                <a16:creationId xmlns:a16="http://schemas.microsoft.com/office/drawing/2014/main" id="{A1635A8A-0609-A440-965F-05BA9ECED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633894"/>
            <a:ext cx="6390220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router-id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 destino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C4E6598-9209-1C24-4EF1-723D6F642651}"/>
              </a:ext>
            </a:extLst>
          </p:cNvPr>
          <p:cNvSpPr txBox="1"/>
          <p:nvPr/>
        </p:nvSpPr>
        <p:spPr>
          <a:xfrm>
            <a:off x="469320" y="2000732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AD289D0-93B6-C0D5-7C95-1E827F47E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280" y="1525206"/>
            <a:ext cx="1785873" cy="1451688"/>
          </a:xfrm>
          <a:prstGeom prst="rect">
            <a:avLst/>
          </a:prstGeom>
          <a:solidFill>
            <a:srgbClr val="F8F9FA"/>
          </a:solidFill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MX" sz="16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inherit"/>
              </a:rPr>
              <a:t>network 0.0.0.0 </a:t>
            </a:r>
            <a:r>
              <a:rPr kumimoji="0" lang="es-ES" altLang="es-MX" sz="16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inherit"/>
              </a:rPr>
              <a:t>inyecta una ruta por default en la tabla BGP y se anunciará a todos los vecinos de BGP</a:t>
            </a:r>
            <a:endParaRPr kumimoji="0" lang="es-ES" altLang="es-MX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684658B-7752-FA65-05B6-EC5863DA3CA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s-MX" sz="21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inherit"/>
              </a:rPr>
              <a:t>y se anunciará a todos los vecinos de BGP.</a:t>
            </a:r>
            <a:r>
              <a:rPr kumimoji="0" lang="es-ES" altLang="es-MX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s-ES" altLang="es-MX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12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724" name="Picture 4" descr="l01_1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340768"/>
            <a:ext cx="7772400" cy="4743450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B724D39D-1A23-3FFC-3BAC-E1A400226871}"/>
              </a:ext>
            </a:extLst>
          </p:cNvPr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BGP neighbor command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814234D-0D0C-B08B-0F4E-8DC9D456D2E6}"/>
              </a:ext>
            </a:extLst>
          </p:cNvPr>
          <p:cNvSpPr txBox="1"/>
          <p:nvPr/>
        </p:nvSpPr>
        <p:spPr>
          <a:xfrm>
            <a:off x="6804248" y="4293096"/>
            <a:ext cx="216024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El comando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neighbor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le dice al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vas a intentar establecer una conexión TCP hacia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con la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dirección del ruteador 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 el número de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remoto</a:t>
            </a:r>
            <a:r>
              <a:rPr lang="es-MX" sz="1400" dirty="0"/>
              <a:t>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445FA24-1B42-479C-2210-1D02AF01E42C}"/>
              </a:ext>
            </a:extLst>
          </p:cNvPr>
          <p:cNvSpPr txBox="1"/>
          <p:nvPr/>
        </p:nvSpPr>
        <p:spPr>
          <a:xfrm>
            <a:off x="4355976" y="5556061"/>
            <a:ext cx="2341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En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debe haber un comando reciproco. Hasta que ponga los dos comandos se establece la conexión.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tiene un vecino interno que es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C75556-0A1A-EB06-AF43-370A54660912}"/>
              </a:ext>
            </a:extLst>
          </p:cNvPr>
          <p:cNvSpPr txBox="1"/>
          <p:nvPr/>
        </p:nvSpPr>
        <p:spPr>
          <a:xfrm>
            <a:off x="395536" y="1268760"/>
            <a:ext cx="2448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Ya con esto tenemos intercambio de rutas entre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C, A y B.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Esta es la configuración mínima que ocupamos para BGP. Esto solo establece las adyacencias.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26813" y="90519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319" y="1115723"/>
            <a:ext cx="8113460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Introduce la dirección de red en la tabla de BGP local. Identifica que red va a ser anunciada por medio de BGP.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57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480" y="1114731"/>
            <a:ext cx="8196967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</a:t>
            </a:r>
            <a:r>
              <a:rPr lang="es-ES" sz="14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refiere a qué redes vas a inyectar a la tabla de ruteo global de BGP.  Pero es necesario que la ruta exista en mi tabla de ruteo, antes de que BGP la pueda inyectar.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02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08" y="299695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94734"/>
            <a:ext cx="8464103" cy="1501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Estos son los tres comandos para verificar BGP: 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 ip route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ip bgp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ip bgp summary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0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954247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3908" y="636385"/>
            <a:ext cx="1368152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 ip route</a:t>
            </a:r>
            <a:endParaRPr lang="es-MX" sz="2000" b="1" dirty="0">
              <a:solidFill>
                <a:schemeClr val="accent3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4267236-AE84-A8F1-D8EE-0AD6606D071E}"/>
              </a:ext>
            </a:extLst>
          </p:cNvPr>
          <p:cNvGrpSpPr/>
          <p:nvPr/>
        </p:nvGrpSpPr>
        <p:grpSpPr>
          <a:xfrm>
            <a:off x="611560" y="1556792"/>
            <a:ext cx="7632848" cy="2523329"/>
            <a:chOff x="611560" y="1556792"/>
            <a:chExt cx="7632848" cy="2523329"/>
          </a:xfrm>
        </p:grpSpPr>
        <p:pic>
          <p:nvPicPr>
            <p:cNvPr id="3" name="Picture 3" descr="Connecting Networks - Mozilla Firefox">
              <a:extLst>
                <a:ext uri="{FF2B5EF4-FFF2-40B4-BE49-F238E27FC236}">
                  <a16:creationId xmlns:a16="http://schemas.microsoft.com/office/drawing/2014/main" id="{CFA18CA9-702D-71B5-484F-C6CCB14F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1556792"/>
              <a:ext cx="7632848" cy="252332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960C0AA8-731C-3A29-6366-1085B581F9A7}"/>
                </a:ext>
              </a:extLst>
            </p:cNvPr>
            <p:cNvSpPr txBox="1"/>
            <p:nvPr/>
          </p:nvSpPr>
          <p:spPr>
            <a:xfrm>
              <a:off x="1403648" y="2193663"/>
              <a:ext cx="97815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Company-A</a:t>
              </a:r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019F80AB-965B-8E65-204F-FB035C8F58ED}"/>
                </a:ext>
              </a:extLst>
            </p:cNvPr>
            <p:cNvSpPr txBox="1"/>
            <p:nvPr/>
          </p:nvSpPr>
          <p:spPr>
            <a:xfrm>
              <a:off x="5652120" y="2335059"/>
              <a:ext cx="61427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0.0.0.0</a:t>
              </a:r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347E3553-57EF-D7AB-4972-4753EF9E0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50248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AC3B5550-2F6C-5411-F051-92D518C14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636546"/>
            <a:ext cx="7448826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3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-20320"/>
            <a:ext cx="871296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4324" y="743217"/>
            <a:ext cx="162334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ip bgp</a:t>
            </a:r>
            <a:endParaRPr lang="es-MX" sz="2000" b="1" dirty="0">
              <a:solidFill>
                <a:schemeClr val="accent3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70A73C2-6047-95EC-28FF-579C5D68A411}"/>
              </a:ext>
            </a:extLst>
          </p:cNvPr>
          <p:cNvGrpSpPr/>
          <p:nvPr/>
        </p:nvGrpSpPr>
        <p:grpSpPr>
          <a:xfrm>
            <a:off x="611560" y="1787884"/>
            <a:ext cx="7632848" cy="2523329"/>
            <a:chOff x="611560" y="1787884"/>
            <a:chExt cx="7632848" cy="2523329"/>
          </a:xfrm>
        </p:grpSpPr>
        <p:pic>
          <p:nvPicPr>
            <p:cNvPr id="3" name="Picture 3" descr="Connecting Networks - Mozilla Firefox">
              <a:extLst>
                <a:ext uri="{FF2B5EF4-FFF2-40B4-BE49-F238E27FC236}">
                  <a16:creationId xmlns:a16="http://schemas.microsoft.com/office/drawing/2014/main" id="{CFA18CA9-702D-71B5-484F-C6CCB14F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1787884"/>
              <a:ext cx="7632848" cy="252332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BEAA2AF8-51F4-1859-F89F-B778692CDCD9}"/>
                </a:ext>
              </a:extLst>
            </p:cNvPr>
            <p:cNvSpPr txBox="1"/>
            <p:nvPr/>
          </p:nvSpPr>
          <p:spPr>
            <a:xfrm>
              <a:off x="1403648" y="2399294"/>
              <a:ext cx="97815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Company-A</a:t>
              </a:r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39F1344C-EA4A-9DCB-8EB1-7CFEB11F759A}"/>
                </a:ext>
              </a:extLst>
            </p:cNvPr>
            <p:cNvSpPr txBox="1"/>
            <p:nvPr/>
          </p:nvSpPr>
          <p:spPr>
            <a:xfrm>
              <a:off x="5652120" y="2594374"/>
              <a:ext cx="61427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0.0.0.0</a:t>
              </a:r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C7526186-8A9A-7E42-B972-D9F1278DA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273968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 de bgp.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A890EBB1-2183-CAC1-4DAF-25972E1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861048"/>
            <a:ext cx="8035114" cy="252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2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146936"/>
            <a:ext cx="8784976" cy="641008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8280" y="644639"/>
            <a:ext cx="234342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ip bgp summary</a:t>
            </a:r>
            <a:endParaRPr lang="es-MX" sz="2000" b="1" dirty="0">
              <a:solidFill>
                <a:schemeClr val="accent3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6472A2F-1C28-518F-CEF2-E33737D2B449}"/>
              </a:ext>
            </a:extLst>
          </p:cNvPr>
          <p:cNvGrpSpPr/>
          <p:nvPr/>
        </p:nvGrpSpPr>
        <p:grpSpPr>
          <a:xfrm>
            <a:off x="611560" y="1574307"/>
            <a:ext cx="7632848" cy="2523329"/>
            <a:chOff x="611560" y="1574307"/>
            <a:chExt cx="7632848" cy="2523329"/>
          </a:xfrm>
        </p:grpSpPr>
        <p:pic>
          <p:nvPicPr>
            <p:cNvPr id="3" name="Picture 3" descr="Connecting Networks - Mozilla Firefox">
              <a:extLst>
                <a:ext uri="{FF2B5EF4-FFF2-40B4-BE49-F238E27FC236}">
                  <a16:creationId xmlns:a16="http://schemas.microsoft.com/office/drawing/2014/main" id="{CFA18CA9-702D-71B5-484F-C6CCB14F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1574307"/>
              <a:ext cx="7632848" cy="252332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C401FD07-D793-8C0D-6F93-8B7903F2DC72}"/>
                </a:ext>
              </a:extLst>
            </p:cNvPr>
            <p:cNvSpPr txBox="1"/>
            <p:nvPr/>
          </p:nvSpPr>
          <p:spPr>
            <a:xfrm>
              <a:off x="1403648" y="2159278"/>
              <a:ext cx="97815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Company-A</a:t>
              </a:r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C8E98546-2468-861F-B61D-67AE19E86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19" y="650002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Versión 4 Número de sistema autónomo del vecino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F046520-99A3-F816-9548-01EF9BF83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Nos muestra las relaciones de adyacencia que tenemos establecidas.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7E21E5B-4FEF-2660-77ED-6F89C6DF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8" y="3438951"/>
            <a:ext cx="7776864" cy="305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2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Interior Gateway Protocol (IGP)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10580"/>
            <a:ext cx="7416824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operan dentro de una organización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(sistema autónomo).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Por 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RIP, IGRP, EIGRP, OSPF e IS-IS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D1DBF0-9F36-4DAF-9F1C-F4E30602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74160"/>
            <a:ext cx="5760640" cy="39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5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51495" y="105722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581731"/>
            <a:ext cx="7344816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global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bgp </a:t>
            </a:r>
            <a:r>
              <a:rPr lang="es-E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 BGP e identifica el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ip-address remote-as as-number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par de BGP y su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network network-address [mask network-mask]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introduce la dirección de red en la tabla de BGP local.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993558"/>
            <a:ext cx="5178471" cy="1711941"/>
          </a:xfrm>
          <a:prstGeom prst="rect">
            <a:avLst/>
          </a:prstGeom>
        </p:spPr>
      </p:pic>
      <p:sp>
        <p:nvSpPr>
          <p:cNvPr id="4" name="Rectangle 7">
            <a:extLst>
              <a:ext uri="{FF2B5EF4-FFF2-40B4-BE49-F238E27FC236}">
                <a16:creationId xmlns:a16="http://schemas.microsoft.com/office/drawing/2014/main" id="{B9900FA3-AC56-7B93-FC80-9DDE795D0312}"/>
              </a:ext>
            </a:extLst>
          </p:cNvPr>
          <p:cNvSpPr/>
          <p:nvPr/>
        </p:nvSpPr>
        <p:spPr>
          <a:xfrm>
            <a:off x="692603" y="5373216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433EF57A-B4EF-5838-7EBC-BC9D4028EFDC}"/>
              </a:ext>
            </a:extLst>
          </p:cNvPr>
          <p:cNvSpPr txBox="1"/>
          <p:nvPr/>
        </p:nvSpPr>
        <p:spPr>
          <a:xfrm>
            <a:off x="692603" y="5436653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</p:spTree>
    <p:extLst>
      <p:ext uri="{BB962C8B-B14F-4D97-AF65-F5344CB8AC3E}">
        <p14:creationId xmlns:p14="http://schemas.microsoft.com/office/powerpoint/2010/main" val="276207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exterior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Exterior Gateway Protocol (EGP)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1" y="1371287"/>
            <a:ext cx="7344816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intercambian información de ruteo entre distintos sistemas autónomos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, como ISP.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(Border Gateway Protocol).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 vs exterior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1187624"/>
            <a:ext cx="7848872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Mientras que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interior (IGP)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dentro de una organización,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exterior (EGP)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entre las organizaciones.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Actualmente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BPG es el único protocolo de ruteo exterior (EGP) en uso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68760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protocolo de gateway fronterizo (BGP)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un protocolo de ruteo exterior.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asigna a cada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Sistema Autónomo (AS)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un número AS de 16 o 32 bits que lo identifica de manera única en Internet. 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372102"/>
            <a:ext cx="6264696" cy="39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  <a:endParaRPr lang="es-ES_tradnl" sz="18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1258887"/>
            <a:ext cx="8568952" cy="1738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es el pegamento que une a Internet. Es uno de los pilares de Internet. Se dice que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BGP, NAT y DNS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son los protocolos que han permitido que Internet tenga este crecimiento que hemos visto hasta nuestros días.</a:t>
            </a:r>
          </a:p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intercambiar información de enrutamiento entre distintos sistemas autónomos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sin depender de las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métricas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3098422"/>
            <a:ext cx="5328592" cy="3332647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13E88B80-D944-8266-A131-FD7912BF7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3097844"/>
            <a:ext cx="2988332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hace anuncios entre los ruteadores que están en las fronteras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 las organizaciones, por eso es border (frontera) Gateway (ruteador) protocol.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2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Sistema Autónomo (AS)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354" y="1302518"/>
            <a:ext cx="7992888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sistema autónomo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es un número homologado asignado por una autoridad de registro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identifica a un grupo de ruteadores y redes administradas bajo una misma política. Este número se asigna a alguien como un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Cuando yo me conecto con ese proveedor voy a formar parte de ese sistema autónomo. Dentro de un sistema autónomo sabemos que hay tales redes que están siendo anunciadas a través de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al resto de Internet.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3439818"/>
            <a:ext cx="4879262" cy="3051624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D1F82DBF-9599-15EC-06A5-28D5CED76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710" y="3537607"/>
            <a:ext cx="2830138" cy="2303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principal objetivo de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es permitir que cada sistema autónomo anuncie sus rutas a través de las conexiones BGP al resto de Internet.</a:t>
            </a:r>
          </a:p>
          <a:p>
            <a:pPr algn="just">
              <a:lnSpc>
                <a:spcPts val="2500"/>
              </a:lnSpc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68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2" y="1184175"/>
            <a:ext cx="7344816" cy="7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se utiliza cuando un AS tiene conexiones a sistemas autónomos múltiples. Esto se conoce como “conexión múltiple”.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060848"/>
            <a:ext cx="6912768" cy="4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3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Pasos para configurar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340768"/>
            <a:ext cx="7344816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Habilitar 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ruteo 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Configurar vecinos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BGP (interconexión).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Publicar las redes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que se originan de este AS. (Definimos que redes queremos anunciar en BGP)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33DF3744-55BD-B5E1-B95C-0AF2E5273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1" y="3109244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2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2858</TotalTime>
  <Words>1110</Words>
  <Application>Microsoft Office PowerPoint</Application>
  <PresentationFormat>On-screen Show (4:3)</PresentationFormat>
  <Paragraphs>106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Dom Casual</vt:lpstr>
      <vt:lpstr>inherit</vt:lpstr>
      <vt:lpstr>Tema de Office</vt:lpstr>
      <vt:lpstr>TC 3003B Implementación de redes de área amplia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28</cp:revision>
  <dcterms:created xsi:type="dcterms:W3CDTF">2021-02-08T03:07:42Z</dcterms:created>
  <dcterms:modified xsi:type="dcterms:W3CDTF">2024-04-16T16:38:48Z</dcterms:modified>
</cp:coreProperties>
</file>

<file path=docProps/thumbnail.jpeg>
</file>